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4" r:id="rId8"/>
    <p:sldId id="263" r:id="rId9"/>
    <p:sldId id="265" r:id="rId10"/>
    <p:sldId id="266" r:id="rId11"/>
    <p:sldId id="267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942"/>
    <p:restoredTop sz="96654"/>
  </p:normalViewPr>
  <p:slideViewPr>
    <p:cSldViewPr snapToGrid="0">
      <p:cViewPr varScale="1">
        <p:scale>
          <a:sx n="110" d="100"/>
          <a:sy n="110" d="100"/>
        </p:scale>
        <p:origin x="12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3/13/2023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6.mp4"/><Relationship Id="rId7" Type="http://schemas.openxmlformats.org/officeDocument/2006/relationships/image" Target="../media/image6.png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6" Type="http://schemas.openxmlformats.org/officeDocument/2006/relationships/image" Target="../media/image5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6.mp4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D031A3-277F-9E4B-51D6-DC1AD0E338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1717274"/>
            <a:ext cx="8991600" cy="1645920"/>
          </a:xfrm>
        </p:spPr>
        <p:txBody>
          <a:bodyPr/>
          <a:lstStyle/>
          <a:p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第</a:t>
            </a:r>
            <a:r>
              <a:rPr 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3</a:t>
            </a:r>
            <a:r>
              <a:rPr lang="zh-CN" altLang="en-US" b="1" dirty="0">
                <a:latin typeface="Yuanti SC" panose="02010600040101010101" pitchFamily="2" charset="-122"/>
                <a:ea typeface="Yuanti SC" panose="02010600040101010101" pitchFamily="2" charset="-122"/>
              </a:rPr>
              <a:t>周</a:t>
            </a:r>
            <a:r>
              <a:rPr lang="en-CN" b="1" dirty="0">
                <a:latin typeface="Yuanti SC" panose="02010600040101010101" pitchFamily="2" charset="-122"/>
                <a:ea typeface="Yuanti SC" panose="02010600040101010101" pitchFamily="2" charset="-122"/>
              </a:rPr>
              <a:t>组会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EC58468-040C-F175-40AD-2624898B61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3683074"/>
            <a:ext cx="6801612" cy="1645920"/>
          </a:xfrm>
        </p:spPr>
        <p:txBody>
          <a:bodyPr>
            <a:normAutofit fontScale="92500" lnSpcReduction="10000"/>
          </a:bodyPr>
          <a:lstStyle/>
          <a:p>
            <a:r>
              <a:rPr lang="zh-CN" altLang="en-US" sz="2600" b="1" dirty="0">
                <a:latin typeface="Yuanti TC" panose="02010600040101010101" pitchFamily="2" charset="-120"/>
                <a:ea typeface="Yuanti TC" panose="02010600040101010101" pitchFamily="2" charset="-120"/>
              </a:rPr>
              <a:t>虚拟现实头眼协同对象操纵方法设计与实现</a:t>
            </a:r>
            <a:endParaRPr lang="en-US" altLang="zh-CN" sz="2600" b="1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dirty="0" err="1">
                <a:latin typeface="Yuanti TC" panose="02010600040101010101" pitchFamily="2" charset="-120"/>
                <a:ea typeface="Yuanti TC" panose="02010600040101010101" pitchFamily="2" charset="-120"/>
              </a:rPr>
              <a:t>刘兆薰</a:t>
            </a:r>
            <a:endParaRPr lang="en-US" dirty="0">
              <a:latin typeface="Yuanti TC" panose="02010600040101010101" pitchFamily="2" charset="-120"/>
              <a:ea typeface="Yuanti TC" panose="02010600040101010101" pitchFamily="2" charset="-120"/>
            </a:endParaRPr>
          </a:p>
          <a:p>
            <a:r>
              <a:rPr lang="en-US" altLang="zh-CN" dirty="0">
                <a:latin typeface="Yuanti TC" panose="02010600040101010101" pitchFamily="2" charset="-120"/>
                <a:ea typeface="Yuanti TC" panose="02010600040101010101" pitchFamily="2" charset="-120"/>
              </a:rPr>
              <a:t>Mar</a:t>
            </a:r>
            <a:r>
              <a:rPr lang="en-US" dirty="0">
                <a:latin typeface="Yuanti TC" panose="02010600040101010101" pitchFamily="2" charset="-120"/>
                <a:ea typeface="Yuanti TC" panose="02010600040101010101" pitchFamily="2" charset="-120"/>
              </a:rPr>
              <a:t> 13, 2023</a:t>
            </a:r>
            <a:endParaRPr lang="en-CN" dirty="0">
              <a:latin typeface="Yuanti TC" panose="02010600040101010101" pitchFamily="2" charset="-120"/>
              <a:ea typeface="Yuanti TC" panose="02010600040101010101" pitchFamily="2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9920068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一个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107637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ea typeface="Yuanti SC" panose="02010600040101010101"/>
              </a:rPr>
              <a:t>目前的实验结果：</a:t>
            </a:r>
          </a:p>
        </p:txBody>
      </p:sp>
      <p:graphicFrame>
        <p:nvGraphicFramePr>
          <p:cNvPr id="5" name="表格 7">
            <a:extLst>
              <a:ext uri="{FF2B5EF4-FFF2-40B4-BE49-F238E27FC236}">
                <a16:creationId xmlns:a16="http://schemas.microsoft.com/office/drawing/2014/main" id="{D6E030BC-6922-C4E2-07A2-A8371DCFB0B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12623938"/>
              </p:ext>
            </p:extLst>
          </p:nvPr>
        </p:nvGraphicFramePr>
        <p:xfrm>
          <a:off x="974270" y="2359605"/>
          <a:ext cx="1024346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865">
                  <a:extLst>
                    <a:ext uri="{9D8B030D-6E8A-4147-A177-3AD203B41FA5}">
                      <a16:colId xmlns:a16="http://schemas.microsoft.com/office/drawing/2014/main" val="1709853551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1333655729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2523576411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258073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使用经验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能否自然地单眼眨眼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04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女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21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用过但不太熟悉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7513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男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22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非常熟悉</a:t>
                      </a:r>
                      <a:endParaRPr lang="en-US" altLang="zh-CN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56830474"/>
                  </a:ext>
                </a:extLst>
              </a:tr>
            </a:tbl>
          </a:graphicData>
        </a:graphic>
      </p:graphicFrame>
      <p:grpSp>
        <p:nvGrpSpPr>
          <p:cNvPr id="8" name="组合 7">
            <a:extLst>
              <a:ext uri="{FF2B5EF4-FFF2-40B4-BE49-F238E27FC236}">
                <a16:creationId xmlns:a16="http://schemas.microsoft.com/office/drawing/2014/main" id="{B6F19F33-8B90-B9CD-883A-B370362CB00A}"/>
              </a:ext>
            </a:extLst>
          </p:cNvPr>
          <p:cNvGrpSpPr/>
          <p:nvPr/>
        </p:nvGrpSpPr>
        <p:grpSpPr>
          <a:xfrm>
            <a:off x="2558143" y="3738967"/>
            <a:ext cx="7075714" cy="2770407"/>
            <a:chOff x="2028007" y="3738967"/>
            <a:chExt cx="7075714" cy="2770407"/>
          </a:xfrm>
        </p:grpSpPr>
        <p:sp>
          <p:nvSpPr>
            <p:cNvPr id="3" name="文本框 2">
              <a:extLst>
                <a:ext uri="{FF2B5EF4-FFF2-40B4-BE49-F238E27FC236}">
                  <a16:creationId xmlns:a16="http://schemas.microsoft.com/office/drawing/2014/main" id="{F6EAFC5E-A9FB-EC4E-16AD-6B1E1292808B}"/>
                </a:ext>
              </a:extLst>
            </p:cNvPr>
            <p:cNvSpPr txBox="1"/>
            <p:nvPr/>
          </p:nvSpPr>
          <p:spPr>
            <a:xfrm>
              <a:off x="2028007" y="3738967"/>
              <a:ext cx="3178628" cy="27699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单眼眨眼</a:t>
              </a:r>
              <a:endParaRPr lang="en-US" altLang="zh-CN" b="1" dirty="0"/>
            </a:p>
            <a:p>
              <a:endParaRPr lang="en-US" altLang="zh-CN" dirty="0"/>
            </a:p>
            <a:p>
              <a:r>
                <a:rPr lang="zh-CN" altLang="en-US" dirty="0"/>
                <a:t>完成时间：</a:t>
              </a:r>
              <a:r>
                <a:rPr lang="en-US" altLang="zh-CN" dirty="0"/>
                <a:t>283562 </a:t>
              </a:r>
              <a:r>
                <a:rPr lang="en-US" altLang="zh-CN" dirty="0" err="1"/>
                <a:t>ms</a:t>
              </a:r>
              <a:endParaRPr lang="en-US" altLang="zh-CN" dirty="0"/>
            </a:p>
            <a:p>
              <a:r>
                <a:rPr lang="en-US" altLang="zh-CN" dirty="0"/>
                <a:t>Task-load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Mental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25.2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Physical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72.8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Temporal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31.2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Performance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61.9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Effort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65.3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Frustration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42.1</a:t>
              </a:r>
            </a:p>
            <a:p>
              <a:r>
                <a:rPr lang="en-US" altLang="zh-CN" dirty="0"/>
                <a:t>FAI</a:t>
              </a:r>
              <a:r>
                <a:rPr lang="zh-CN" altLang="en-US" dirty="0"/>
                <a:t>：</a:t>
              </a:r>
              <a:r>
                <a:rPr lang="en-US" altLang="zh-CN" dirty="0"/>
                <a:t>0.79</a:t>
              </a:r>
              <a:endParaRPr lang="zh-CN" altLang="en-US" dirty="0"/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FB96987C-B0C8-5492-AD25-E6756117FC43}"/>
                </a:ext>
              </a:extLst>
            </p:cNvPr>
            <p:cNvSpPr txBox="1"/>
            <p:nvPr/>
          </p:nvSpPr>
          <p:spPr>
            <a:xfrm>
              <a:off x="5925093" y="3739385"/>
              <a:ext cx="3178628" cy="276998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zh-CN" altLang="en-US" b="1" dirty="0"/>
                <a:t>快速两次眨眼</a:t>
              </a:r>
              <a:endParaRPr lang="en-US" altLang="zh-CN" b="1" dirty="0"/>
            </a:p>
            <a:p>
              <a:endParaRPr lang="en-US" altLang="zh-CN" dirty="0"/>
            </a:p>
            <a:p>
              <a:r>
                <a:rPr lang="zh-CN" altLang="en-US" dirty="0"/>
                <a:t>完成时间：</a:t>
              </a:r>
              <a:r>
                <a:rPr lang="en-US" altLang="zh-CN" dirty="0"/>
                <a:t>331841 </a:t>
              </a:r>
              <a:r>
                <a:rPr lang="en-US" altLang="zh-CN" dirty="0" err="1"/>
                <a:t>ms</a:t>
              </a:r>
              <a:endParaRPr lang="en-US" altLang="zh-CN" dirty="0"/>
            </a:p>
            <a:p>
              <a:r>
                <a:rPr lang="en-US" altLang="zh-CN" dirty="0"/>
                <a:t>Task-load</a:t>
              </a:r>
              <a:r>
                <a:rPr lang="zh-CN" altLang="en-US" dirty="0"/>
                <a:t>：</a:t>
              </a:r>
              <a:endParaRPr lang="en-US" altLang="zh-CN" dirty="0"/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Mental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23.8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Physical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52.4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Temporal Demand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37.1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Performance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71.6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Effort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52.0</a:t>
              </a:r>
            </a:p>
            <a:p>
              <a:pPr marL="285750" indent="-285750">
                <a:buFontTx/>
                <a:buChar char="-"/>
              </a:pP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Frustration</a:t>
              </a:r>
              <a:r>
                <a:rPr lang="zh-CN" altLang="en-US" sz="1400" dirty="0">
                  <a:solidFill>
                    <a:schemeClr val="bg1">
                      <a:lumMod val="50000"/>
                    </a:schemeClr>
                  </a:solidFill>
                </a:rPr>
                <a:t>：</a:t>
              </a:r>
              <a:r>
                <a:rPr lang="en-US" altLang="zh-CN" sz="1400" dirty="0">
                  <a:solidFill>
                    <a:schemeClr val="bg1">
                      <a:lumMod val="50000"/>
                    </a:schemeClr>
                  </a:solidFill>
                </a:rPr>
                <a:t>50.6</a:t>
              </a:r>
            </a:p>
            <a:p>
              <a:r>
                <a:rPr lang="en-US" altLang="zh-CN" dirty="0"/>
                <a:t>FAI</a:t>
              </a:r>
              <a:r>
                <a:rPr lang="zh-CN" altLang="en-US" dirty="0"/>
                <a:t>：</a:t>
              </a:r>
              <a:r>
                <a:rPr lang="en-US" altLang="zh-CN" dirty="0"/>
                <a:t>0.91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32458799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下周计划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1076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确定一种在对象操纵模式之间切换或选择的方法并实现</a:t>
            </a:r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开始</a:t>
            </a:r>
            <a:r>
              <a:rPr lang="en-US" altLang="zh-CN" sz="2400" dirty="0">
                <a:ea typeface="Yuanti SC" panose="02010600040101010101"/>
              </a:rPr>
              <a:t>User Study</a:t>
            </a:r>
          </a:p>
          <a:p>
            <a:endParaRPr lang="zh-CN" altLang="en-US" sz="2400" dirty="0">
              <a:ea typeface="Yuanti SC" panose="0201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6748815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E87B78-80A9-2460-A488-93C3714BCE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N" dirty="0"/>
              <a:t>组会内容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5BD6839-473B-3E14-833A-C8D1F95E153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交互方法代码完成</a:t>
            </a:r>
            <a:endParaRPr lang="en-US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一个</a:t>
            </a:r>
            <a:r>
              <a:rPr lang="en-US" altLang="zh-CN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Pilot Study</a:t>
            </a:r>
          </a:p>
          <a:p>
            <a:r>
              <a:rPr lang="zh-CN" altLang="en-US" sz="2400" dirty="0">
                <a:latin typeface="Yuanti TC" panose="02010600040101010101" pitchFamily="2" charset="-120"/>
                <a:ea typeface="Yuanti SC" panose="02010600040101010101"/>
                <a:cs typeface="Times New Roman" panose="02020603050405020304" pitchFamily="18" charset="0"/>
              </a:rPr>
              <a:t>下周计划</a:t>
            </a:r>
            <a:endParaRPr lang="en-CN" sz="2400" dirty="0">
              <a:latin typeface="Yuanti TC" panose="02010600040101010101" pitchFamily="2" charset="-120"/>
              <a:ea typeface="Yuanti SC" panose="02010600040101010101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17216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交互方法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3" name="translating">
            <a:hlinkClick r:id="" action="ppaction://media"/>
            <a:extLst>
              <a:ext uri="{FF2B5EF4-FFF2-40B4-BE49-F238E27FC236}">
                <a16:creationId xmlns:a16="http://schemas.microsoft.com/office/drawing/2014/main" id="{7D0C041E-3099-53E7-6C41-C028CE72156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5603" t="15113" r="31897" b="39331"/>
          <a:stretch/>
        </p:blipFill>
        <p:spPr>
          <a:xfrm>
            <a:off x="1870364" y="1715666"/>
            <a:ext cx="3934692" cy="4481176"/>
          </a:xfrm>
          <a:prstGeom prst="rect">
            <a:avLst/>
          </a:prstGeom>
        </p:spPr>
      </p:pic>
      <p:pic>
        <p:nvPicPr>
          <p:cNvPr id="6" name="036b92232c71834b02f233be051b1732">
            <a:hlinkClick r:id="" action="ppaction://media"/>
            <a:extLst>
              <a:ext uri="{FF2B5EF4-FFF2-40B4-BE49-F238E27FC236}">
                <a16:creationId xmlns:a16="http://schemas.microsoft.com/office/drawing/2014/main" id="{2C66013D-E40A-B968-97AC-575BA32BC24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82690" y="2425904"/>
            <a:ext cx="3338946" cy="3060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939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603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767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交互方法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3" name="rotating">
            <a:hlinkClick r:id="" action="ppaction://media"/>
            <a:extLst>
              <a:ext uri="{FF2B5EF4-FFF2-40B4-BE49-F238E27FC236}">
                <a16:creationId xmlns:a16="http://schemas.microsoft.com/office/drawing/2014/main" id="{1F338F90-14A5-2107-A2AD-B73964A627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8339" t="27581" r="34331" b="40833"/>
          <a:stretch/>
        </p:blipFill>
        <p:spPr>
          <a:xfrm>
            <a:off x="2067832" y="1974139"/>
            <a:ext cx="3724140" cy="3818028"/>
          </a:xfrm>
          <a:prstGeom prst="rect">
            <a:avLst/>
          </a:prstGeom>
        </p:spPr>
      </p:pic>
      <p:pic>
        <p:nvPicPr>
          <p:cNvPr id="4" name="210aca961d9026c0ee29c4751a018f37">
            <a:hlinkClick r:id="" action="ppaction://media"/>
            <a:extLst>
              <a:ext uri="{FF2B5EF4-FFF2-40B4-BE49-F238E27FC236}">
                <a16:creationId xmlns:a16="http://schemas.microsoft.com/office/drawing/2014/main" id="{CD03FD8C-7F7D-1240-5B4D-7EF1FBFDAC32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150510" y="2489251"/>
            <a:ext cx="2973657" cy="27878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80233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186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124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交互方法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3" name="rescaling">
            <a:hlinkClick r:id="" action="ppaction://media"/>
            <a:extLst>
              <a:ext uri="{FF2B5EF4-FFF2-40B4-BE49-F238E27FC236}">
                <a16:creationId xmlns:a16="http://schemas.microsoft.com/office/drawing/2014/main" id="{B5A811BD-6512-A1D6-86E8-1F9E68555BF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6"/>
          <a:srcRect l="46327" t="17267" r="32839" b="41586"/>
          <a:stretch/>
        </p:blipFill>
        <p:spPr>
          <a:xfrm>
            <a:off x="2237726" y="1872343"/>
            <a:ext cx="3610800" cy="4011517"/>
          </a:xfrm>
          <a:prstGeom prst="rect">
            <a:avLst/>
          </a:prstGeom>
        </p:spPr>
      </p:pic>
      <p:pic>
        <p:nvPicPr>
          <p:cNvPr id="4" name="f7df04a76268be62998faaa97e27845a">
            <a:hlinkClick r:id="" action="ppaction://media"/>
            <a:extLst>
              <a:ext uri="{FF2B5EF4-FFF2-40B4-BE49-F238E27FC236}">
                <a16:creationId xmlns:a16="http://schemas.microsoft.com/office/drawing/2014/main" id="{A83FD07B-3328-5950-B936-CE328C236FCB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81895" y="2455153"/>
            <a:ext cx="2972379" cy="2845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59212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63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396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一个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ea typeface="Yuanti SC" panose="02010600040101010101"/>
              </a:rPr>
              <a:t>Pilot Study</a:t>
            </a:r>
            <a:r>
              <a:rPr lang="zh-CN" altLang="en-US" sz="2400" dirty="0">
                <a:ea typeface="Yuanti SC" panose="02010600040101010101"/>
              </a:rPr>
              <a:t>：单眼眨眼 </a:t>
            </a:r>
            <a:r>
              <a:rPr lang="en-US" altLang="zh-CN" sz="2400" dirty="0">
                <a:ea typeface="Yuanti SC" panose="02010600040101010101"/>
              </a:rPr>
              <a:t>or </a:t>
            </a:r>
            <a:r>
              <a:rPr lang="zh-CN" altLang="en-US" sz="2400" dirty="0">
                <a:ea typeface="Yuanti SC" panose="02010600040101010101"/>
              </a:rPr>
              <a:t>快速两次眨眼，哪种确认信号较好？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将预计招募参试者约</a:t>
            </a:r>
            <a:r>
              <a:rPr lang="en-US" altLang="zh-CN" sz="2400" dirty="0">
                <a:ea typeface="Yuanti SC" panose="02010600040101010101"/>
              </a:rPr>
              <a:t>10</a:t>
            </a:r>
            <a:r>
              <a:rPr lang="zh-CN" altLang="en-US" sz="2400" dirty="0">
                <a:ea typeface="Yuanti SC" panose="02010600040101010101"/>
              </a:rPr>
              <a:t>名</a:t>
            </a:r>
            <a:endParaRPr lang="en-US" altLang="zh-CN" sz="2400" dirty="0">
              <a:ea typeface="Yuanti SC" panose="02010600040101010101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每名参试者将在实验开始前填写第一个问卷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graphicFrame>
        <p:nvGraphicFramePr>
          <p:cNvPr id="7" name="表格 7">
            <a:extLst>
              <a:ext uri="{FF2B5EF4-FFF2-40B4-BE49-F238E27FC236}">
                <a16:creationId xmlns:a16="http://schemas.microsoft.com/office/drawing/2014/main" id="{CE792B52-AAD7-9389-BB00-52A413D7B0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6244535"/>
              </p:ext>
            </p:extLst>
          </p:nvPr>
        </p:nvGraphicFramePr>
        <p:xfrm>
          <a:off x="974270" y="4127270"/>
          <a:ext cx="10243460" cy="10109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560865">
                  <a:extLst>
                    <a:ext uri="{9D8B030D-6E8A-4147-A177-3AD203B41FA5}">
                      <a16:colId xmlns:a16="http://schemas.microsoft.com/office/drawing/2014/main" val="1709853551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1333655729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2523576411"/>
                    </a:ext>
                  </a:extLst>
                </a:gridCol>
                <a:gridCol w="2560865">
                  <a:extLst>
                    <a:ext uri="{9D8B030D-6E8A-4147-A177-3AD203B41FA5}">
                      <a16:colId xmlns:a16="http://schemas.microsoft.com/office/drawing/2014/main" val="258073847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性别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年龄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VR</a:t>
                      </a:r>
                      <a:r>
                        <a:rPr lang="zh-CN" altLang="en-US" dirty="0"/>
                        <a:t>使用经验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dirty="0"/>
                        <a:t>能否自然地单眼眨眼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60412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Integer</a:t>
                      </a:r>
                      <a:endParaRPr lang="zh-CN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Enum {</a:t>
                      </a:r>
                      <a:r>
                        <a:rPr lang="zh-CN" altLang="en-US" dirty="0"/>
                        <a:t>从未用过，用过但不太熟悉，非常熟悉</a:t>
                      </a:r>
                      <a:r>
                        <a:rPr lang="en-US" altLang="zh-CN" dirty="0"/>
                        <a:t>}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Boolean</a:t>
                      </a:r>
                      <a:endParaRPr lang="zh-CN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67513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694552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一个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858665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每名参试者将执行同样的两个任务：</a:t>
            </a:r>
            <a:endParaRPr lang="en-US" altLang="zh-CN" sz="2400" dirty="0">
              <a:ea typeface="Yuanti SC" panose="02010600040101010101"/>
            </a:endParaRPr>
          </a:p>
          <a:p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3" name="Rectangle 1">
            <a:extLst>
              <a:ext uri="{FF2B5EF4-FFF2-40B4-BE49-F238E27FC236}">
                <a16:creationId xmlns:a16="http://schemas.microsoft.com/office/drawing/2014/main" id="{F70ECC01-AD2A-D1EF-0109-48D735D506BE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2394125"/>
            <a:ext cx="8813074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任务一：单眼眨眼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随机依次出现20个小球，使用单眼眨眼作为信号尽快消灭它们。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419AC926-67A6-8DE0-7EFB-8609A5DC46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97280" y="3460203"/>
            <a:ext cx="7914346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1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任务二：快速两次眨眼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effectLst/>
                <a:latin typeface="Open Sans" panose="020B0606030504020204" pitchFamily="34" charset="0"/>
                <a:cs typeface="Open Sans" panose="020B0606030504020204" pitchFamily="34" charset="0"/>
              </a:rPr>
              <a:t>随机依次出现20个小球，使用快速两次眨眼作为信号尽快消灭它们。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3">
            <a:extLst>
              <a:ext uri="{FF2B5EF4-FFF2-40B4-BE49-F238E27FC236}">
                <a16:creationId xmlns:a16="http://schemas.microsoft.com/office/drawing/2014/main" id="{4976348B-ACB6-5D5B-72F5-5D22848F92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371" y="4668624"/>
            <a:ext cx="10929258" cy="148750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  <a:effectLst/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注意事项：</a:t>
            </a:r>
            <a:endParaRPr kumimoji="0" lang="zh-CN" altLang="zh-CN" sz="11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anti SC" panose="02010600040101010101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每个小球只有在参与者瞄准并且发出确认信号后才能消灭；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lang="zh-CN" altLang="en-US" sz="2000" dirty="0">
                <a:solidFill>
                  <a:srgbClr val="333333"/>
                </a:solidFill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下一个小球只有在当前小球被消灭后才生成；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在每次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发出确认信号前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，参与者</a:t>
            </a:r>
            <a:r>
              <a:rPr kumimoji="0" lang="zh-CN" altLang="zh-CN" sz="2000" b="1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必须按下一次键盘上的空格键</a:t>
            </a: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，以记录实际的信号尝试次数；</a:t>
            </a:r>
          </a:p>
        </p:txBody>
      </p:sp>
    </p:spTree>
    <p:extLst>
      <p:ext uri="{BB962C8B-B14F-4D97-AF65-F5344CB8AC3E}">
        <p14:creationId xmlns:p14="http://schemas.microsoft.com/office/powerpoint/2010/main" val="7868258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一个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pic>
        <p:nvPicPr>
          <p:cNvPr id="6" name="无标题视频 (2)">
            <a:hlinkClick r:id="" action="ppaction://media"/>
            <a:extLst>
              <a:ext uri="{FF2B5EF4-FFF2-40B4-BE49-F238E27FC236}">
                <a16:creationId xmlns:a16="http://schemas.microsoft.com/office/drawing/2014/main" id="{647DBAC3-A3F0-7E2D-FE8A-41A891F5B33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l="54137" t="24102" b="3575"/>
          <a:stretch/>
        </p:blipFill>
        <p:spPr>
          <a:xfrm>
            <a:off x="3365225" y="1489169"/>
            <a:ext cx="5461551" cy="48445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69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B45F39-8C5F-EEB9-5657-AC1CA3381D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2192000" cy="979714"/>
          </a:xfrm>
        </p:spPr>
        <p:txBody>
          <a:bodyPr/>
          <a:lstStyle/>
          <a:p>
            <a:r>
              <a:rPr lang="zh-CN" altLang="en-US" dirty="0">
                <a:ea typeface="Yuanti SC" panose="02010600040101010101"/>
              </a:rPr>
              <a:t>一个</a:t>
            </a:r>
            <a:r>
              <a:rPr lang="en-US" altLang="zh-CN" dirty="0">
                <a:ea typeface="Yuanti SC" panose="02010600040101010101"/>
              </a:rPr>
              <a:t>Pilot Study</a:t>
            </a:r>
            <a:endParaRPr lang="en-CN" dirty="0">
              <a:ea typeface="Yuanti SC" panose="02010600040101010101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D5F1117C-E837-F1C4-66C9-544464DBAF20}"/>
              </a:ext>
            </a:extLst>
          </p:cNvPr>
          <p:cNvSpPr txBox="1"/>
          <p:nvPr/>
        </p:nvSpPr>
        <p:spPr>
          <a:xfrm>
            <a:off x="757646" y="1619794"/>
            <a:ext cx="1076379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实验完成后，每名参试者将分别针对两种确认信号完成</a:t>
            </a:r>
            <a:r>
              <a:rPr lang="en-US" altLang="zh-CN" sz="2400" dirty="0">
                <a:ea typeface="Yuanti SC" panose="02010600040101010101"/>
              </a:rPr>
              <a:t>NASA-TLX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ea typeface="Yuanti SC" panose="02010600040101010101"/>
              </a:rPr>
              <a:t>实验评估指标</a:t>
            </a:r>
            <a:endParaRPr lang="en-US" altLang="zh-CN" sz="2400" dirty="0">
              <a:ea typeface="Yuanti SC" panose="02010600040101010101"/>
            </a:endParaRPr>
          </a:p>
          <a:p>
            <a:endParaRPr lang="zh-CN" altLang="en-US" sz="2400" dirty="0">
              <a:ea typeface="Yuanti SC" panose="02010600040101010101"/>
            </a:endParaRPr>
          </a:p>
        </p:txBody>
      </p:sp>
      <p:sp>
        <p:nvSpPr>
          <p:cNvPr id="7" name="Rectangle 1">
            <a:extLst>
              <a:ext uri="{FF2B5EF4-FFF2-40B4-BE49-F238E27FC236}">
                <a16:creationId xmlns:a16="http://schemas.microsoft.com/office/drawing/2014/main" id="{D9C4EC87-A8DD-7481-6E53-650BD7123A74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4845" y="2365587"/>
            <a:ext cx="9444446" cy="28878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0" tIns="126960" rIns="0" bIns="12696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11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任务完成时间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使用时的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task-load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（</a:t>
            </a:r>
            <a:r>
              <a:rPr kumimoji="0" lang="en-US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NASA-TLX</a:t>
            </a:r>
            <a:r>
              <a:rPr kumimoji="0" lang="zh-CN" altLang="en-US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信号反馈精确系数（Feedback Accuracy Index, FAI）</a:t>
            </a: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457200" marR="0" lvl="0" indent="-4572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+mj-lt"/>
              <a:buAutoNum type="arabicPeriod"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lvl="1" algn="ctr" defTabSz="914400"/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chemeClr val="bg1">
                    <a:lumMod val="50000"/>
                  </a:schemeClr>
                </a:solidFill>
                <a:effectLst/>
                <a:latin typeface="Times New Roman" panose="02020603050405020304" pitchFamily="18" charset="0"/>
                <a:ea typeface="Yuanti SC" panose="02010600040101010101"/>
                <a:cs typeface="Times New Roman" panose="02020603050405020304" pitchFamily="18" charset="0"/>
              </a:rPr>
              <a:t>FAI = 消灭小球数 / 实际信号尝试次数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CN" sz="2000" b="0" i="0" u="none" strike="noStrike" cap="none" normalizeH="0" baseline="0" dirty="0">
              <a:ln>
                <a:noFill/>
              </a:ln>
              <a:solidFill>
                <a:srgbClr val="333333"/>
              </a:solidFill>
              <a:effectLst/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lang="en-US" altLang="zh-CN" sz="2000" dirty="0">
              <a:solidFill>
                <a:srgbClr val="333333"/>
              </a:solidFill>
              <a:latin typeface="Open Sans" panose="020B0606030504020204" pitchFamily="34" charset="0"/>
              <a:ea typeface="Yuanti SC" panose="02010600040101010101"/>
              <a:cs typeface="Open Sans" panose="020B0606030504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2000" b="0" i="0" u="none" strike="noStrike" cap="none" normalizeH="0" baseline="0" dirty="0">
                <a:ln>
                  <a:noFill/>
                </a:ln>
                <a:solidFill>
                  <a:srgbClr val="333333"/>
                </a:solidFill>
                <a:effectLst/>
                <a:latin typeface="Open Sans" panose="020B0606030504020204" pitchFamily="34" charset="0"/>
                <a:ea typeface="Yuanti SC" panose="02010600040101010101"/>
                <a:cs typeface="Open Sans" panose="020B0606030504020204" pitchFamily="34" charset="0"/>
              </a:rPr>
              <a:t>我们会加权评估我们的实验结果以确认优劣。</a:t>
            </a:r>
            <a:endParaRPr kumimoji="0" lang="zh-CN" altLang="zh-CN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ea typeface="Yuanti SC" panose="02010600040101010101"/>
            </a:endParaRPr>
          </a:p>
        </p:txBody>
      </p:sp>
    </p:spTree>
    <p:extLst>
      <p:ext uri="{BB962C8B-B14F-4D97-AF65-F5344CB8AC3E}">
        <p14:creationId xmlns:p14="http://schemas.microsoft.com/office/powerpoint/2010/main" val="3324127369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160</TotalTime>
  <Words>418</Words>
  <Application>Microsoft Office PowerPoint</Application>
  <PresentationFormat>宽屏</PresentationFormat>
  <Paragraphs>88</Paragraphs>
  <Slides>11</Slides>
  <Notes>0</Notes>
  <HiddenSlides>0</HiddenSlides>
  <MMClips>7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11</vt:i4>
      </vt:variant>
    </vt:vector>
  </HeadingPairs>
  <TitlesOfParts>
    <vt:vector size="18" baseType="lpstr">
      <vt:lpstr>Yuanti SC</vt:lpstr>
      <vt:lpstr>Yuanti TC</vt:lpstr>
      <vt:lpstr>Arial</vt:lpstr>
      <vt:lpstr>Gill Sans MT</vt:lpstr>
      <vt:lpstr>Open Sans</vt:lpstr>
      <vt:lpstr>Times New Roman</vt:lpstr>
      <vt:lpstr>Parcel</vt:lpstr>
      <vt:lpstr>第3周组会</vt:lpstr>
      <vt:lpstr>组会内容</vt:lpstr>
      <vt:lpstr>交互方法</vt:lpstr>
      <vt:lpstr>交互方法</vt:lpstr>
      <vt:lpstr>交互方法</vt:lpstr>
      <vt:lpstr>一个Pilot Study</vt:lpstr>
      <vt:lpstr>一个Pilot Study</vt:lpstr>
      <vt:lpstr>一个Pilot Study</vt:lpstr>
      <vt:lpstr>一个Pilot Study</vt:lpstr>
      <vt:lpstr>一个Pilot Study</vt:lpstr>
      <vt:lpstr>下周计划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第周组会</dc:title>
  <dc:creator>Springs Lau</dc:creator>
  <cp:lastModifiedBy>Lau Springs</cp:lastModifiedBy>
  <cp:revision>83</cp:revision>
  <dcterms:created xsi:type="dcterms:W3CDTF">2023-02-27T02:30:25Z</dcterms:created>
  <dcterms:modified xsi:type="dcterms:W3CDTF">2023-03-13T05:18:56Z</dcterms:modified>
</cp:coreProperties>
</file>